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4F6_D3DC8BAF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4" r:id="rId2"/>
    <p:sldMasterId id="2147483723" r:id="rId3"/>
  </p:sldMasterIdLst>
  <p:notesMasterIdLst>
    <p:notesMasterId r:id="rId15"/>
  </p:notesMasterIdLst>
  <p:handoutMasterIdLst>
    <p:handoutMasterId r:id="rId16"/>
  </p:handoutMasterIdLst>
  <p:sldIdLst>
    <p:sldId id="101749" r:id="rId4"/>
    <p:sldId id="1270" r:id="rId5"/>
    <p:sldId id="1157" r:id="rId6"/>
    <p:sldId id="2182" r:id="rId7"/>
    <p:sldId id="101746" r:id="rId8"/>
    <p:sldId id="284" r:id="rId9"/>
    <p:sldId id="101715" r:id="rId10"/>
    <p:sldId id="101747" r:id="rId11"/>
    <p:sldId id="1158" r:id="rId12"/>
    <p:sldId id="1268" r:id="rId13"/>
    <p:sldId id="10171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ACFE0B-C8C2-74CB-154C-912522DEFB6B}" name="Matt Mahood" initials="MM" userId="S::matt.mahood@morganhill.ca.gov::3d865884-2fd5-4880-a680-285629fb72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A1D"/>
    <a:srgbClr val="6BA43A"/>
    <a:srgbClr val="062F46"/>
    <a:srgbClr val="921A5B"/>
    <a:srgbClr val="F78D2D"/>
    <a:srgbClr val="46414E"/>
    <a:srgbClr val="799246"/>
    <a:srgbClr val="383543"/>
    <a:srgbClr val="A6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0"/>
    <p:restoredTop sz="96654"/>
  </p:normalViewPr>
  <p:slideViewPr>
    <p:cSldViewPr snapToGrid="0" snapToObjects="1">
      <p:cViewPr varScale="1">
        <p:scale>
          <a:sx n="86" d="100"/>
          <a:sy n="86" d="100"/>
        </p:scale>
        <p:origin x="15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modernComment_4F6_D3DC8B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A59A2E-0334-4B2E-855F-A771112C4DDA}" authorId="{F4ACFE0B-C8C2-74CB-154C-912522DEFB6B}" created="2022-07-12T17:30:55.633">
    <pc:sldMkLst xmlns:pc="http://schemas.microsoft.com/office/powerpoint/2013/main/command">
      <pc:docMk/>
      <pc:sldMk cId="3554446255" sldId="1270"/>
    </pc:sldMkLst>
    <p188:txBody>
      <a:bodyPr/>
      <a:lstStyle/>
      <a:p>
        <a:r>
          <a:rPr lang="en-US"/>
          <a:t>Need to update this slide.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D534-46BD-5045-B82C-3C08F96FF6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F51C6-2CDB-E844-8607-E2DFAE53EF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AF499-DCA8-7244-AEC0-A3ABA52CF03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9A836-041A-8E4B-B8A6-6848864B1B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D2504-CA96-B24D-9370-CB938FD88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68188-20DC-AE43-92B5-1C4243539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3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CD41-7FFC-C646-A5D2-8039D70632A3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10480-A4F5-924D-9864-9AA11FEBE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6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28DA2A-3EA9-E745-BF46-9A9A3096D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2" y="-3429"/>
            <a:ext cx="9153144" cy="6864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443878"/>
            <a:ext cx="4618853" cy="177051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49" y="2268744"/>
            <a:ext cx="7886699" cy="953735"/>
          </a:xfrm>
        </p:spPr>
        <p:txBody>
          <a:bodyPr>
            <a:normAutofit/>
          </a:bodyPr>
          <a:lstStyle>
            <a:lvl1pPr marL="0" indent="0" algn="l">
              <a:buNone/>
              <a:defRPr sz="1900" b="1">
                <a:solidFill>
                  <a:srgbClr val="F8BA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C82A8-0D51-7C4A-847F-B418F0E360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1" y="3375900"/>
            <a:ext cx="3714750" cy="2351800"/>
          </a:xfrm>
        </p:spPr>
        <p:txBody>
          <a:bodyPr>
            <a:noAutofit/>
          </a:bodyPr>
          <a:lstStyle>
            <a:lvl1pPr indent="-137160">
              <a:spcAft>
                <a:spcPts val="200"/>
              </a:spcAft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B798024-B646-2C4B-B080-3E696E8053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0599" y="3375900"/>
            <a:ext cx="3714750" cy="2351800"/>
          </a:xfrm>
        </p:spPr>
        <p:txBody>
          <a:bodyPr>
            <a:normAutofit/>
          </a:bodyPr>
          <a:lstStyle>
            <a:lvl1pPr marL="0" marR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</p:spPr>
        <p:txBody>
          <a:bodyPr anchor="t"/>
          <a:lstStyle>
            <a:lvl1pPr algn="l">
              <a:defRPr sz="3600" b="0" i="0" cap="all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7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8546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Right - CM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5410913" y="-6755"/>
            <a:ext cx="3749133" cy="6869821"/>
          </a:xfrm>
          <a:custGeom>
            <a:avLst/>
            <a:gdLst>
              <a:gd name="connsiteX0" fmla="*/ 0 w 3749133"/>
              <a:gd name="connsiteY0" fmla="*/ 6869821 h 6869821"/>
              <a:gd name="connsiteX1" fmla="*/ 2762874 w 3749133"/>
              <a:gd name="connsiteY1" fmla="*/ 6869821 h 6869821"/>
              <a:gd name="connsiteX2" fmla="*/ 3749133 w 3749133"/>
              <a:gd name="connsiteY2" fmla="*/ 2911399 h 6869821"/>
              <a:gd name="connsiteX3" fmla="*/ 3749133 w 3749133"/>
              <a:gd name="connsiteY3" fmla="*/ 0 h 6869821"/>
              <a:gd name="connsiteX4" fmla="*/ 1945496 w 3749133"/>
              <a:gd name="connsiteY4" fmla="*/ 0 h 6869821"/>
              <a:gd name="connsiteX5" fmla="*/ 0 w 3749133"/>
              <a:gd name="connsiteY5" fmla="*/ 6869821 h 68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133" h="6869821">
                <a:moveTo>
                  <a:pt x="0" y="6869821"/>
                </a:moveTo>
                <a:lnTo>
                  <a:pt x="2762874" y="6869821"/>
                </a:lnTo>
                <a:lnTo>
                  <a:pt x="3749133" y="2911399"/>
                </a:lnTo>
                <a:lnTo>
                  <a:pt x="3749133" y="0"/>
                </a:lnTo>
                <a:lnTo>
                  <a:pt x="1945496" y="0"/>
                </a:lnTo>
                <a:lnTo>
                  <a:pt x="0" y="686982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481512" y="1269487"/>
            <a:ext cx="4767274" cy="4605339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6858000" cy="719699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6676050" y="4390735"/>
            <a:ext cx="3957563" cy="990480"/>
          </a:xfrm>
          <a:prstGeom prst="rtTriangle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6CA43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1" y="259341"/>
            <a:ext cx="1227197" cy="71927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5207" y="6356352"/>
            <a:ext cx="37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E2FC6BA-44F0-774E-B8E5-F50C6E28E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7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Right - CMH Sk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5410911" y="-6755"/>
            <a:ext cx="3749133" cy="6869821"/>
          </a:xfrm>
          <a:custGeom>
            <a:avLst/>
            <a:gdLst>
              <a:gd name="connsiteX0" fmla="*/ 0 w 3749133"/>
              <a:gd name="connsiteY0" fmla="*/ 6869821 h 6869821"/>
              <a:gd name="connsiteX1" fmla="*/ 2762874 w 3749133"/>
              <a:gd name="connsiteY1" fmla="*/ 6869821 h 6869821"/>
              <a:gd name="connsiteX2" fmla="*/ 3749133 w 3749133"/>
              <a:gd name="connsiteY2" fmla="*/ 2911399 h 6869821"/>
              <a:gd name="connsiteX3" fmla="*/ 3749133 w 3749133"/>
              <a:gd name="connsiteY3" fmla="*/ 0 h 6869821"/>
              <a:gd name="connsiteX4" fmla="*/ 1945496 w 3749133"/>
              <a:gd name="connsiteY4" fmla="*/ 0 h 6869821"/>
              <a:gd name="connsiteX5" fmla="*/ 0 w 3749133"/>
              <a:gd name="connsiteY5" fmla="*/ 6869821 h 68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133" h="6869821">
                <a:moveTo>
                  <a:pt x="0" y="6869821"/>
                </a:moveTo>
                <a:lnTo>
                  <a:pt x="2762874" y="6869821"/>
                </a:lnTo>
                <a:lnTo>
                  <a:pt x="3749133" y="2911399"/>
                </a:lnTo>
                <a:lnTo>
                  <a:pt x="3749133" y="0"/>
                </a:lnTo>
                <a:lnTo>
                  <a:pt x="1945496" y="0"/>
                </a:lnTo>
                <a:lnTo>
                  <a:pt x="0" y="686982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481512" y="1269487"/>
            <a:ext cx="4787540" cy="4605338"/>
          </a:xfrm>
        </p:spPr>
        <p:txBody>
          <a:bodyPr/>
          <a:lstStyle>
            <a:lvl1pPr>
              <a:defRPr>
                <a:solidFill>
                  <a:srgbClr val="0B7DBB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858000" cy="719699"/>
          </a:xfrm>
        </p:spPr>
        <p:txBody>
          <a:bodyPr/>
          <a:lstStyle>
            <a:lvl1pPr>
              <a:defRPr>
                <a:solidFill>
                  <a:srgbClr val="0B7DBB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6676734" y="4389045"/>
            <a:ext cx="3957562" cy="990480"/>
          </a:xfrm>
          <a:prstGeom prst="rtTriangle">
            <a:avLst/>
          </a:prstGeom>
          <a:solidFill>
            <a:srgbClr val="0B7D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CA43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9" y="259341"/>
            <a:ext cx="1227197" cy="71927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5206" y="6356350"/>
            <a:ext cx="37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E2FC6BA-44F0-774E-B8E5-F50C6E28E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7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D376E0DD-AADF-8240-A7C4-6D00FC45A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2" y="-3429"/>
            <a:ext cx="9153144" cy="6864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picture containing text, device, dark, meter&#10;&#10;Description automatically generated">
            <a:extLst>
              <a:ext uri="{FF2B5EF4-FFF2-40B4-BE49-F238E27FC236}">
                <a16:creationId xmlns:a16="http://schemas.microsoft.com/office/drawing/2014/main" id="{253D53EA-6E09-7D48-AB80-8E73734DC6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0400" y="286612"/>
            <a:ext cx="2743200" cy="8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clouds, distance&#10;&#10;Description automatically generated">
            <a:extLst>
              <a:ext uri="{FF2B5EF4-FFF2-40B4-BE49-F238E27FC236}">
                <a16:creationId xmlns:a16="http://schemas.microsoft.com/office/drawing/2014/main" id="{B5757389-2228-E844-9E90-CCABEAC89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044"/>
          <a:stretch/>
        </p:blipFill>
        <p:spPr>
          <a:xfrm>
            <a:off x="-4572" y="-3429"/>
            <a:ext cx="9153144" cy="185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0AE3F6-A51F-E944-8738-44C9B4D7D0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984103"/>
            <a:ext cx="7886700" cy="538373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F109AA71-3098-8249-BF0C-411FC30E90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650" y="1676400"/>
            <a:ext cx="7880350" cy="4267200"/>
          </a:xfrm>
        </p:spPr>
        <p:txBody>
          <a:bodyPr/>
          <a:lstStyle>
            <a:lvl1pPr>
              <a:defRPr>
                <a:solidFill>
                  <a:srgbClr val="46414E"/>
                </a:solidFill>
              </a:defRPr>
            </a:lvl1pPr>
            <a:lvl2pPr>
              <a:defRPr>
                <a:solidFill>
                  <a:srgbClr val="46414E"/>
                </a:solidFill>
              </a:defRPr>
            </a:lvl2pPr>
            <a:lvl3pPr>
              <a:defRPr>
                <a:solidFill>
                  <a:srgbClr val="46414E"/>
                </a:solidFill>
              </a:defRPr>
            </a:lvl3pPr>
            <a:lvl4pPr>
              <a:defRPr>
                <a:solidFill>
                  <a:srgbClr val="46414E"/>
                </a:solidFill>
              </a:defRPr>
            </a:lvl4pPr>
            <a:lvl5pPr>
              <a:defRPr>
                <a:solidFill>
                  <a:srgbClr val="4641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1437F9E-B231-1847-AE65-85EEAE8495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802" y="6388298"/>
            <a:ext cx="2946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Right - CM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5410911" y="-6755"/>
            <a:ext cx="3749133" cy="6869821"/>
          </a:xfrm>
          <a:custGeom>
            <a:avLst/>
            <a:gdLst>
              <a:gd name="connsiteX0" fmla="*/ 0 w 3749133"/>
              <a:gd name="connsiteY0" fmla="*/ 6869821 h 6869821"/>
              <a:gd name="connsiteX1" fmla="*/ 2762874 w 3749133"/>
              <a:gd name="connsiteY1" fmla="*/ 6869821 h 6869821"/>
              <a:gd name="connsiteX2" fmla="*/ 3749133 w 3749133"/>
              <a:gd name="connsiteY2" fmla="*/ 2911399 h 6869821"/>
              <a:gd name="connsiteX3" fmla="*/ 3749133 w 3749133"/>
              <a:gd name="connsiteY3" fmla="*/ 0 h 6869821"/>
              <a:gd name="connsiteX4" fmla="*/ 1945496 w 3749133"/>
              <a:gd name="connsiteY4" fmla="*/ 0 h 6869821"/>
              <a:gd name="connsiteX5" fmla="*/ 0 w 3749133"/>
              <a:gd name="connsiteY5" fmla="*/ 6869821 h 68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133" h="6869821">
                <a:moveTo>
                  <a:pt x="0" y="6869821"/>
                </a:moveTo>
                <a:lnTo>
                  <a:pt x="2762874" y="6869821"/>
                </a:lnTo>
                <a:lnTo>
                  <a:pt x="3749133" y="2911399"/>
                </a:lnTo>
                <a:lnTo>
                  <a:pt x="3749133" y="0"/>
                </a:lnTo>
                <a:lnTo>
                  <a:pt x="1945496" y="0"/>
                </a:lnTo>
                <a:lnTo>
                  <a:pt x="0" y="686982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481512" y="1269487"/>
            <a:ext cx="4767274" cy="4605338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858000" cy="719699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6676050" y="4390734"/>
            <a:ext cx="3957562" cy="990480"/>
          </a:xfrm>
          <a:prstGeom prst="rtTriangle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A43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9" y="259341"/>
            <a:ext cx="1227197" cy="719274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5206" y="6356350"/>
            <a:ext cx="37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E2FC6BA-44F0-774E-B8E5-F50C6E28E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6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C0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1pPr>
            <a:lvl2pPr>
              <a:defRPr sz="20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2pPr>
            <a:lvl3pPr>
              <a:defRPr sz="18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3pPr>
            <a:lvl4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4pPr>
            <a:lvl5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37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3133"/>
          </a:xfrm>
          <a:prstGeom prst="rect">
            <a:avLst/>
          </a:prstGeom>
        </p:spPr>
        <p:txBody>
          <a:bodyPr anchor="t"/>
          <a:lstStyle>
            <a:lvl1pPr algn="l">
              <a:defRPr sz="3600" b="0" i="0" cap="all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008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19C2-70F2-4689-9E3D-8B7AC0ECF258}" type="datetimeFigureOut">
              <a:rPr lang="en-US" smtClean="0"/>
              <a:pPr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EBB-2796-4644-A2B9-76F02FC7CE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5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0030-C22F-4B2B-B975-02A6B2066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9E06D-6F14-44CD-A3DB-66C6790A9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F41CB-B589-42FE-8D9E-B3019B7A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8B8E-6382-475D-AB54-25811138CF9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46AFE-926C-445F-B968-7B33DFBE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C1FE6-19D5-49C7-A52C-FB850B31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AB91-250C-4CC5-9AB9-4B2066EB9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8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C0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1pPr>
            <a:lvl2pPr>
              <a:defRPr sz="20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2pPr>
            <a:lvl3pPr>
              <a:defRPr sz="18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3pPr>
            <a:lvl4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4pPr>
            <a:lvl5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23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43878"/>
            <a:ext cx="7886700" cy="715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5736"/>
            <a:ext cx="7886700" cy="496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425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0F369B-1C41-5A44-92A3-936FDA2A3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703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62F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26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24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20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18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18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6" y="274640"/>
            <a:ext cx="8340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C3DF8-1D74-4D49-9611-8F21AFA416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21766"/>
            <a:ext cx="3505200" cy="4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xStyles>
    <p:titleStyle>
      <a:lvl1pPr algn="r" defTabSz="457189" rtl="0" eaLnBrk="1" latinLnBrk="0" hangingPunct="1">
        <a:spcBef>
          <a:spcPct val="0"/>
        </a:spcBef>
        <a:buNone/>
        <a:defRPr sz="2800" b="0" i="0" kern="1200">
          <a:solidFill>
            <a:srgbClr val="114280"/>
          </a:solidFill>
          <a:latin typeface="Helvetica"/>
          <a:ea typeface="+mj-ea"/>
          <a:cs typeface="Helvetica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6" y="274639"/>
            <a:ext cx="8340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C3DF8-1D74-4D49-9611-8F21AFA416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21765"/>
            <a:ext cx="3505200" cy="4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  <p:sldLayoutId id="2147483728" r:id="rId4"/>
    <p:sldLayoutId id="2147483731" r:id="rId5"/>
  </p:sldLayoutIdLst>
  <p:txStyles>
    <p:titleStyle>
      <a:lvl1pPr algn="r" defTabSz="457200" rtl="0" eaLnBrk="1" latinLnBrk="0" hangingPunct="1">
        <a:spcBef>
          <a:spcPct val="0"/>
        </a:spcBef>
        <a:buNone/>
        <a:defRPr sz="2800" b="0" i="0" kern="1200">
          <a:solidFill>
            <a:srgbClr val="11428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8/10/relationships/comments" Target="../comments/modernComment_4F6_D3DC8BAF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RETAIL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F369B-1C41-5A44-92A3-936FDA2A3003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7172CA-62BC-AB09-6331-9AE44923194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6080" y="1702965"/>
            <a:ext cx="4046866" cy="4575993"/>
          </a:xfrm>
        </p:spPr>
        <p:txBody>
          <a:bodyPr>
            <a:normAutofit/>
          </a:bodyPr>
          <a:lstStyle/>
          <a:p>
            <a:pPr defTabSz="457189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1.3M SF of existing retail</a:t>
            </a:r>
          </a:p>
          <a:p>
            <a:pPr defTabSz="457189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Entitled Retail Centers</a:t>
            </a:r>
          </a:p>
          <a:p>
            <a:pPr lvl="1" defTabSz="457189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Madrone Village Phase II </a:t>
            </a:r>
          </a:p>
          <a:p>
            <a:pPr marL="548640" lvl="1" indent="0" defTabSz="457189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(4.4 acres)</a:t>
            </a:r>
          </a:p>
          <a:p>
            <a:pPr lvl="1" defTabSz="457189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Cochrane Commons Phase II (135k SF)</a:t>
            </a:r>
          </a:p>
          <a:p>
            <a:pPr lvl="1" defTabSz="457189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Evergreen Village @ Cochrane (10+ acres)</a:t>
            </a:r>
          </a:p>
          <a:p>
            <a:pPr defTabSz="457189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Vacancy Rate </a:t>
            </a:r>
          </a:p>
          <a:p>
            <a:pPr defTabSz="457189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Retailers Coming Soon! </a:t>
            </a:r>
          </a:p>
          <a:p>
            <a:endParaRPr lang="en-US" dirty="0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641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C4817-0714-E740-A669-F3FF6D4CC8AC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7B062B-E61A-EA02-0D1E-9D37D0E2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45" y="1451201"/>
            <a:ext cx="5180267" cy="2919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8BB5D-77B1-4855-16CD-C9484A080FC0}"/>
              </a:ext>
            </a:extLst>
          </p:cNvPr>
          <p:cNvSpPr txBox="1"/>
          <p:nvPr/>
        </p:nvSpPr>
        <p:spPr>
          <a:xfrm rot="10800000" flipV="1">
            <a:off x="4681055" y="4672830"/>
            <a:ext cx="3912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Tax collections account for 25% of General Fund</a:t>
            </a:r>
          </a:p>
        </p:txBody>
      </p:sp>
    </p:spTree>
    <p:extLst>
      <p:ext uri="{BB962C8B-B14F-4D97-AF65-F5344CB8AC3E}">
        <p14:creationId xmlns:p14="http://schemas.microsoft.com/office/powerpoint/2010/main" val="238856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12F4DF-F29E-4737-9E48-B45F92EC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Commercial Projects Underway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74E176-C216-40A5-A4DA-8A1CAA6D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FC6BA-44F0-774E-B8E5-F50C6E28EA7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2EC5D-8647-4AE4-A7BC-770AFE4A9B2A}"/>
              </a:ext>
            </a:extLst>
          </p:cNvPr>
          <p:cNvSpPr txBox="1"/>
          <p:nvPr/>
        </p:nvSpPr>
        <p:spPr>
          <a:xfrm>
            <a:off x="140979" y="2866955"/>
            <a:ext cx="251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Cardinale Automotive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36,000 SF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E3352-FB9E-4CE6-8714-6825D5A5284E}"/>
              </a:ext>
            </a:extLst>
          </p:cNvPr>
          <p:cNvSpPr txBox="1"/>
          <p:nvPr/>
        </p:nvSpPr>
        <p:spPr>
          <a:xfrm>
            <a:off x="3421930" y="2969250"/>
            <a:ext cx="238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Hotel MOHI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73 Rooms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E297B-AD69-44F5-AE4F-3321D76EF8E1}"/>
              </a:ext>
            </a:extLst>
          </p:cNvPr>
          <p:cNvSpPr txBox="1"/>
          <p:nvPr/>
        </p:nvSpPr>
        <p:spPr>
          <a:xfrm>
            <a:off x="171820" y="5152045"/>
            <a:ext cx="2794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Evergreen Village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7/11 Gas, Starbucks, Taco Bell, Holiday Inn Express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21DEA-4DDA-4F54-976F-3B319E7B24E8}"/>
              </a:ext>
            </a:extLst>
          </p:cNvPr>
          <p:cNvSpPr txBox="1"/>
          <p:nvPr/>
        </p:nvSpPr>
        <p:spPr>
          <a:xfrm>
            <a:off x="6337778" y="2795001"/>
            <a:ext cx="266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Edes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Gallery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6,600 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82191-666B-4EA9-9CA0-73E15FD12617}"/>
              </a:ext>
            </a:extLst>
          </p:cNvPr>
          <p:cNvSpPr txBox="1"/>
          <p:nvPr/>
        </p:nvSpPr>
        <p:spPr>
          <a:xfrm>
            <a:off x="5684364" y="5245540"/>
            <a:ext cx="3388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Cochrane Commons Phase II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Times New Roman"/>
              </a:rPr>
              <a:t>135,000 SF undeveloped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039DEB-DA47-458A-AD9C-1CE11E785520}"/>
              </a:ext>
            </a:extLst>
          </p:cNvPr>
          <p:cNvSpPr txBox="1"/>
          <p:nvPr/>
        </p:nvSpPr>
        <p:spPr>
          <a:xfrm>
            <a:off x="3334992" y="5181600"/>
            <a:ext cx="253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Bluewave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Carwash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86232C-D6EA-4E90-B3FC-989CF52F39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03" y="1323067"/>
            <a:ext cx="2694418" cy="150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ECF4076-C49A-4C14-B158-E50C1500D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7652"/>
          <a:stretch/>
        </p:blipFill>
        <p:spPr bwMode="auto">
          <a:xfrm>
            <a:off x="3605183" y="1323067"/>
            <a:ext cx="2096861" cy="152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1989E4-14E9-427C-B125-90A774808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46" t="9431" r="6884" b="4141"/>
          <a:stretch/>
        </p:blipFill>
        <p:spPr>
          <a:xfrm>
            <a:off x="6265732" y="1253289"/>
            <a:ext cx="2420535" cy="157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0E7D59-AE57-4BA5-BDC4-393E682B4E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22" y="3553835"/>
            <a:ext cx="2280693" cy="171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F611EF-5259-47DF-A5F5-883237DC9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58" t="43059" r="35797" b="32977"/>
          <a:stretch/>
        </p:blipFill>
        <p:spPr>
          <a:xfrm>
            <a:off x="3355393" y="3609250"/>
            <a:ext cx="2346651" cy="151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60D29-C85E-2127-CCA7-8F4846E48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784" y="3613811"/>
            <a:ext cx="2512844" cy="15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D913B8-AE2C-D968-5C52-BEFF7FEE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HOUSING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692EFFB-C9CA-9ED0-D7F4-5755C63811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0004" t="6572" b="4149"/>
          <a:stretch/>
        </p:blipFill>
        <p:spPr>
          <a:xfrm>
            <a:off x="5679591" y="0"/>
            <a:ext cx="3464409" cy="6826927"/>
          </a:xfr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B1B26C-E338-3B2C-F8EE-39CC49C3E698}"/>
              </a:ext>
            </a:extLst>
          </p:cNvPr>
          <p:cNvSpPr/>
          <p:nvPr/>
        </p:nvSpPr>
        <p:spPr>
          <a:xfrm flipH="1">
            <a:off x="494873" y="561631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95CB272B-EE06-DB83-C8E8-4F993432F785}"/>
              </a:ext>
            </a:extLst>
          </p:cNvPr>
          <p:cNvSpPr txBox="1">
            <a:spLocks/>
          </p:cNvSpPr>
          <p:nvPr/>
        </p:nvSpPr>
        <p:spPr>
          <a:xfrm>
            <a:off x="302005" y="1878274"/>
            <a:ext cx="5082749" cy="4051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 Population growth of 2% </a:t>
            </a:r>
          </a:p>
          <a:p>
            <a:r>
              <a:rPr lang="en-US" sz="1800" dirty="0"/>
              <a:t> 1 of every 8 homes is </a:t>
            </a:r>
            <a:br>
              <a:rPr lang="en-US" sz="1800" dirty="0"/>
            </a:br>
            <a:r>
              <a:rPr lang="en-US" sz="1800" dirty="0"/>
              <a:t>income restricted</a:t>
            </a:r>
          </a:p>
          <a:p>
            <a:r>
              <a:rPr lang="en-US" sz="1800" dirty="0"/>
              <a:t> Largest per capita affordable housing ownership program in the State</a:t>
            </a:r>
          </a:p>
          <a:p>
            <a:r>
              <a:rPr lang="en-US" sz="1800" dirty="0"/>
              <a:t> One of the few Silicon Valley cities projected to meet RHNA numbers for the current cycle</a:t>
            </a:r>
          </a:p>
          <a:p>
            <a:r>
              <a:rPr lang="en-US" sz="1800" dirty="0"/>
              <a:t> 1% apartment vacancy rate </a:t>
            </a:r>
          </a:p>
          <a:p>
            <a:r>
              <a:rPr lang="en-US" sz="1800" dirty="0"/>
              <a:t> 2,900 housing units in the pipeline currently</a:t>
            </a:r>
          </a:p>
          <a:p>
            <a:r>
              <a:rPr lang="en-US" sz="1800" dirty="0"/>
              <a:t> 2 Farmworker housing projects under development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5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1390CD0-2477-4F66-98CE-8FE6CAF2F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9" y="1676400"/>
            <a:ext cx="7371678" cy="443239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74129E7-B63D-4E57-A7A0-243600A68929}"/>
              </a:ext>
            </a:extLst>
          </p:cNvPr>
          <p:cNvSpPr/>
          <p:nvPr/>
        </p:nvSpPr>
        <p:spPr>
          <a:xfrm>
            <a:off x="3333504" y="1817521"/>
            <a:ext cx="1115167" cy="100654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/>
              </a:rPr>
              <a:t>$658.4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F636A1-E0F4-4FD1-A2BC-6316AE70E573}"/>
              </a:ext>
            </a:extLst>
          </p:cNvPr>
          <p:cNvSpPr/>
          <p:nvPr/>
        </p:nvSpPr>
        <p:spPr>
          <a:xfrm>
            <a:off x="3067593" y="2633338"/>
            <a:ext cx="961722" cy="71782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/>
              </a:rPr>
              <a:t>$422.5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50B58D-40A4-404B-8B55-6DC2534C0AC7}"/>
              </a:ext>
            </a:extLst>
          </p:cNvPr>
          <p:cNvSpPr/>
          <p:nvPr/>
        </p:nvSpPr>
        <p:spPr>
          <a:xfrm>
            <a:off x="2768772" y="2084522"/>
            <a:ext cx="627917" cy="54881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b="1" dirty="0">
                <a:solidFill>
                  <a:prstClr val="white"/>
                </a:solidFill>
                <a:latin typeface="Calibri"/>
              </a:rPr>
              <a:t>$50.8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2510ED-8D2F-4389-90C4-086709795E24}"/>
              </a:ext>
            </a:extLst>
          </p:cNvPr>
          <p:cNvSpPr/>
          <p:nvPr/>
        </p:nvSpPr>
        <p:spPr>
          <a:xfrm>
            <a:off x="3090905" y="4760704"/>
            <a:ext cx="780991" cy="70395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b="1" dirty="0">
                <a:solidFill>
                  <a:prstClr val="white"/>
                </a:solidFill>
                <a:latin typeface="Calibri"/>
              </a:rPr>
              <a:t>$199.2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AB009F-86A4-49C2-AE72-93FD0326B46B}"/>
              </a:ext>
            </a:extLst>
          </p:cNvPr>
          <p:cNvSpPr/>
          <p:nvPr/>
        </p:nvSpPr>
        <p:spPr>
          <a:xfrm>
            <a:off x="4516266" y="3633986"/>
            <a:ext cx="1240778" cy="12319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/>
              </a:rPr>
              <a:t>$737.3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44D244-F2DA-404E-B2C3-69A60DA533DA}"/>
              </a:ext>
            </a:extLst>
          </p:cNvPr>
          <p:cNvSpPr/>
          <p:nvPr/>
        </p:nvSpPr>
        <p:spPr>
          <a:xfrm>
            <a:off x="4425956" y="5004985"/>
            <a:ext cx="983842" cy="9516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/>
              </a:rPr>
              <a:t>$521.6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9930B3-C5A8-4A5B-94B4-61120AF465D0}"/>
              </a:ext>
            </a:extLst>
          </p:cNvPr>
          <p:cNvSpPr/>
          <p:nvPr/>
        </p:nvSpPr>
        <p:spPr>
          <a:xfrm>
            <a:off x="3560109" y="5424841"/>
            <a:ext cx="865847" cy="8468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alibri"/>
              </a:rPr>
              <a:t>$312.1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0D3F9-1D91-4A54-BB4C-0DB6E239253E}"/>
              </a:ext>
            </a:extLst>
          </p:cNvPr>
          <p:cNvSpPr/>
          <p:nvPr/>
        </p:nvSpPr>
        <p:spPr>
          <a:xfrm>
            <a:off x="2910174" y="3706366"/>
            <a:ext cx="961722" cy="71782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/>
              </a:rPr>
              <a:t>$487.7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1F8497-DDFC-43C3-A489-D3B91630273C}"/>
              </a:ext>
            </a:extLst>
          </p:cNvPr>
          <p:cNvSpPr txBox="1"/>
          <p:nvPr/>
        </p:nvSpPr>
        <p:spPr>
          <a:xfrm>
            <a:off x="6142891" y="1890734"/>
            <a:ext cx="259675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Cochrane Commons</a:t>
            </a:r>
          </a:p>
          <a:p>
            <a:pPr defTabSz="685800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Madrone Village</a:t>
            </a:r>
          </a:p>
          <a:p>
            <a:pPr defTabSz="685800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Cochrane Plaza</a:t>
            </a:r>
          </a:p>
          <a:p>
            <a:pPr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 Dunne</a:t>
            </a:r>
          </a:p>
          <a:p>
            <a:pPr defTabSz="685800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Laurel Oaks</a:t>
            </a:r>
          </a:p>
          <a:p>
            <a:pPr defTabSz="685800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Hill Plaza</a:t>
            </a:r>
          </a:p>
          <a:p>
            <a:pPr defTabSz="685800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Vineyard Town Center</a:t>
            </a:r>
          </a:p>
          <a:p>
            <a:pPr defTabSz="685800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Tennant Station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522E1-9CEF-4B2C-A359-5FB004960FE6}"/>
              </a:ext>
            </a:extLst>
          </p:cNvPr>
          <p:cNvSpPr txBox="1"/>
          <p:nvPr/>
        </p:nvSpPr>
        <p:spPr>
          <a:xfrm rot="16200000">
            <a:off x="-165757" y="3166499"/>
            <a:ext cx="302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$,000 , Benchmark Year 2021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2F8293-927F-4B19-9967-9943D850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43878"/>
            <a:ext cx="8360367" cy="715529"/>
          </a:xfrm>
        </p:spPr>
        <p:txBody>
          <a:bodyPr>
            <a:noAutofit/>
          </a:bodyPr>
          <a:lstStyle/>
          <a:p>
            <a:r>
              <a:rPr lang="en-US" sz="3200" dirty="0"/>
              <a:t>ANNUAL SHOPPING CENTER SALES TAX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E14F8B-CE35-D363-D7DD-9ACD7B816AB8}"/>
              </a:ext>
            </a:extLst>
          </p:cNvPr>
          <p:cNvSpPr/>
          <p:nvPr/>
        </p:nvSpPr>
        <p:spPr>
          <a:xfrm flipH="1">
            <a:off x="566075" y="502907"/>
            <a:ext cx="45719" cy="386325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186BC7-6D47-645C-D4F8-AC09231D8FF6}"/>
              </a:ext>
            </a:extLst>
          </p:cNvPr>
          <p:cNvSpPr/>
          <p:nvPr/>
        </p:nvSpPr>
        <p:spPr>
          <a:xfrm>
            <a:off x="4029315" y="3224014"/>
            <a:ext cx="983842" cy="10065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alibri"/>
              </a:rPr>
              <a:t>$539.4</a:t>
            </a:r>
          </a:p>
        </p:txBody>
      </p:sp>
    </p:spTree>
    <p:extLst>
      <p:ext uri="{BB962C8B-B14F-4D97-AF65-F5344CB8AC3E}">
        <p14:creationId xmlns:p14="http://schemas.microsoft.com/office/powerpoint/2010/main" val="35544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RETAIL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/>
              <a:pPr/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C4BB6-1A14-51AA-4198-FE8FF5C2A2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6315" y="1676400"/>
            <a:ext cx="788035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Challenges</a:t>
            </a:r>
          </a:p>
          <a:p>
            <a:pPr marL="742950" lvl="1" indent="-228600">
              <a:lnSpc>
                <a:spcPct val="90000"/>
              </a:lnSpc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Trade Area with San Jose and Gilroy </a:t>
            </a:r>
          </a:p>
          <a:p>
            <a:pPr marL="742950" lvl="1" indent="-228600">
              <a:lnSpc>
                <a:spcPct val="90000"/>
              </a:lnSpc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Greenfield Development</a:t>
            </a:r>
          </a:p>
          <a:p>
            <a:pPr marL="742950" lvl="1" indent="-228600">
              <a:lnSpc>
                <a:spcPct val="90000"/>
              </a:lnSpc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City population under 50,000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28600">
              <a:lnSpc>
                <a:spcPct val="90000"/>
              </a:lnSpc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189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Long-Term Vacancies</a:t>
            </a:r>
          </a:p>
          <a:p>
            <a:pPr marL="914400" lvl="1" indent="-457200" defTabSz="457189"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Madrone Village Phase II (4.4 acres)</a:t>
            </a:r>
          </a:p>
          <a:p>
            <a:pPr marL="914400" lvl="1" indent="-457200" defTabSz="457189"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+20k sq. ft. @ Cochrane Plaza</a:t>
            </a:r>
          </a:p>
          <a:p>
            <a:pPr marL="914400" lvl="1" indent="-457200" defTabSz="457189"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 sq. ft. @ Laurel Oaks</a:t>
            </a:r>
          </a:p>
          <a:p>
            <a:pPr marL="742950" lvl="1" indent="-228600">
              <a:lnSpc>
                <a:spcPct val="90000"/>
              </a:lnSpc>
            </a:pP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C81906-D55A-F9EF-3370-B1614BAA2273}"/>
              </a:ext>
            </a:extLst>
          </p:cNvPr>
          <p:cNvSpPr txBox="1">
            <a:spLocks/>
          </p:cNvSpPr>
          <p:nvPr/>
        </p:nvSpPr>
        <p:spPr>
          <a:xfrm>
            <a:off x="225694" y="3145872"/>
            <a:ext cx="3548143" cy="2612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29C29D-FB39-324B-8E50-E1520DD1B866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77403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RETAIL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4</a:t>
            </a:fld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29C29D-FB39-324B-8E50-E1520DD1B866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298D01-3A08-88EB-CB9C-76C5A5CF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417555"/>
            <a:ext cx="7886700" cy="51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AUTO DEALER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29C29D-FB39-324B-8E50-E1520DD1B866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B06E2-7C1A-C29A-AAD3-208B31B0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48029"/>
            <a:ext cx="7691529" cy="1721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7E923-0D41-039F-FEA7-C1BD2F91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975" y="3462717"/>
            <a:ext cx="2675350" cy="2963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0639F-6296-CA00-598E-5A946240DA41}"/>
              </a:ext>
            </a:extLst>
          </p:cNvPr>
          <p:cNvSpPr txBox="1"/>
          <p:nvPr/>
        </p:nvSpPr>
        <p:spPr>
          <a:xfrm rot="10800000" flipV="1">
            <a:off x="628650" y="3777912"/>
            <a:ext cx="51393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Significant development interest has been expressed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Create flexibility in the CO Zoning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Reduces barriers for any future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Provides 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Makes property more attractive to potential investor &amp; developer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B3910-0F13-4E56-94CF-BB6253C0E707}"/>
              </a:ext>
            </a:extLst>
          </p:cNvPr>
          <p:cNvSpPr txBox="1"/>
          <p:nvPr/>
        </p:nvSpPr>
        <p:spPr>
          <a:xfrm>
            <a:off x="586315" y="3343985"/>
            <a:ext cx="627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Cochrane &amp; Hwy 101</a:t>
            </a:r>
          </a:p>
        </p:txBody>
      </p:sp>
    </p:spTree>
    <p:extLst>
      <p:ext uri="{BB962C8B-B14F-4D97-AF65-F5344CB8AC3E}">
        <p14:creationId xmlns:p14="http://schemas.microsoft.com/office/powerpoint/2010/main" val="1125992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3CE43001-0F17-4240-969D-E89A709F0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3" r="4346"/>
          <a:stretch/>
        </p:blipFill>
        <p:spPr>
          <a:xfrm>
            <a:off x="5843016" y="1106424"/>
            <a:ext cx="3300984" cy="5760720"/>
          </a:xfrm>
          <a:prstGeom prst="rect">
            <a:avLst/>
          </a:prstGeom>
        </p:spPr>
      </p:pic>
      <p:pic>
        <p:nvPicPr>
          <p:cNvPr id="15" name="Picture 14" descr="A picture containing nature, clouds, distance&#10;&#10;Description automatically generated">
            <a:extLst>
              <a:ext uri="{FF2B5EF4-FFF2-40B4-BE49-F238E27FC236}">
                <a16:creationId xmlns:a16="http://schemas.microsoft.com/office/drawing/2014/main" id="{EC8104A3-4330-DA41-8096-C9A4383F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44"/>
          <a:stretch/>
        </p:blipFill>
        <p:spPr>
          <a:xfrm>
            <a:off x="-4572" y="-3429"/>
            <a:ext cx="9153144" cy="18505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TOURISM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92990" y="1827996"/>
            <a:ext cx="5347690" cy="4029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spcBef>
                <a:spcPts val="600"/>
              </a:spcBef>
              <a:buNone/>
            </a:pPr>
            <a:r>
              <a:rPr lang="en-US" sz="1400" b="1" dirty="0"/>
              <a:t>Assets: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Agriculture - U-Pick Farms, Hiking/Biking Trails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Wine Trail - 32+ Award Winning Wineries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Regional Sporting Events - Amgen Tour of CA, CrossFit Games, Far West Swim, Soccer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Outdoor Sports Center- tournaments, concerts, special events</a:t>
            </a:r>
          </a:p>
          <a:p>
            <a:pPr marL="91440" indent="0">
              <a:spcBef>
                <a:spcPts val="600"/>
              </a:spcBef>
              <a:buNone/>
            </a:pPr>
            <a:r>
              <a:rPr lang="en-US" sz="1400" b="1" dirty="0"/>
              <a:t>Support: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Tourism Business Improvement District (TBID)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Hotel Incentive Policy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Outdoor Sports Center Masterplan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Downtown Development - Boutique Hotel, </a:t>
            </a:r>
            <a:r>
              <a:rPr lang="en-US" sz="1400" dirty="0" err="1"/>
              <a:t>Edes</a:t>
            </a:r>
            <a:r>
              <a:rPr lang="en-US" sz="1400" dirty="0"/>
              <a:t> Art Gallery, PBID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D4C46F-6DF1-2B45-9A58-E42E2A4AF357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742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TOURISM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7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D4C46F-6DF1-2B45-9A58-E42E2A4AF357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6B578-8B14-CED3-BD57-8301E584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3" y="1053565"/>
            <a:ext cx="2974316" cy="5318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B4870-8B48-24D1-E464-A274D715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819" y="2115198"/>
            <a:ext cx="5947753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4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HEALTHCARE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AC30B-EB4A-3DAE-A602-AA6096EDCC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595" y="2264565"/>
            <a:ext cx="5146673" cy="320934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Limited Healthcare Options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DePaul Healthcare Center Under Renovation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Updated Zoning to Allow Medical Uses in Most Zones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Entitled site for Future Healthcare/Medical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29C29D-FB39-324B-8E50-E1520DD1B866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B7E0-7D16-A907-5017-180F74C5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268" y="1569904"/>
            <a:ext cx="345673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30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HEALTHCARE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AC30B-EB4A-3DAE-A602-AA6096EDCC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8800" y="2030136"/>
            <a:ext cx="3834407" cy="3733100"/>
          </a:xfrm>
        </p:spPr>
        <p:txBody>
          <a:bodyPr>
            <a:normAutofit/>
          </a:bodyPr>
          <a:lstStyle/>
          <a:p>
            <a:r>
              <a:rPr lang="en-US" sz="1600" dirty="0"/>
              <a:t>Expanded locations for Medical Uses</a:t>
            </a:r>
          </a:p>
          <a:p>
            <a:r>
              <a:rPr lang="en-US" sz="1600" dirty="0"/>
              <a:t>Actively promote locations for Medical Uses</a:t>
            </a:r>
          </a:p>
          <a:p>
            <a:r>
              <a:rPr lang="en-US" sz="1600" dirty="0"/>
              <a:t>Increase outreach to Medical Service providers</a:t>
            </a:r>
          </a:p>
          <a:p>
            <a:r>
              <a:rPr lang="en-US" sz="1600" dirty="0"/>
              <a:t>Juan Hernandez site is currently pursuing a PD amendment to increase potential project size</a:t>
            </a:r>
          </a:p>
          <a:p>
            <a:r>
              <a:rPr lang="en-US" sz="1600" dirty="0"/>
              <a:t>Create &amp; Implement a targeted marketing campaign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29C29D-FB39-324B-8E50-E1520DD1B866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9" name="Picture 8" descr="Text, qr code&#10;&#10;Description automatically generated">
            <a:extLst>
              <a:ext uri="{FF2B5EF4-FFF2-40B4-BE49-F238E27FC236}">
                <a16:creationId xmlns:a16="http://schemas.microsoft.com/office/drawing/2014/main" id="{E1E830E5-2C16-5E54-5A74-680EE692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33" y="1295287"/>
            <a:ext cx="2611113" cy="224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CB96D-6255-F9E8-7BB9-E5D3A964C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207" y="3649211"/>
            <a:ext cx="4920791" cy="25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9284</TotalTime>
  <Words>439</Words>
  <Application>Microsoft Office PowerPoint</Application>
  <PresentationFormat>On-screen Show (4:3)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Helvetica</vt:lpstr>
      <vt:lpstr>Helvetica Neue Light</vt:lpstr>
      <vt:lpstr>Times New Roman</vt:lpstr>
      <vt:lpstr>Office Theme</vt:lpstr>
      <vt:lpstr>Custom Design</vt:lpstr>
      <vt:lpstr>1_Custom Design</vt:lpstr>
      <vt:lpstr>RETAIL</vt:lpstr>
      <vt:lpstr>ANNUAL SHOPPING CENTER SALES TAX</vt:lpstr>
      <vt:lpstr>RETAIL</vt:lpstr>
      <vt:lpstr>RETAIL IMPACT</vt:lpstr>
      <vt:lpstr>AUTO DEALER SITES</vt:lpstr>
      <vt:lpstr>TOURISM</vt:lpstr>
      <vt:lpstr>TOURISM</vt:lpstr>
      <vt:lpstr>HEALTHCARE</vt:lpstr>
      <vt:lpstr>HEALTHCARE</vt:lpstr>
      <vt:lpstr>Commercial Projects Underway</vt:lpstr>
      <vt:lpstr>HOUSING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 Nguyen</dc:creator>
  <cp:lastModifiedBy>Brittney Sherman</cp:lastModifiedBy>
  <cp:revision>284</cp:revision>
  <dcterms:created xsi:type="dcterms:W3CDTF">2021-06-29T23:31:39Z</dcterms:created>
  <dcterms:modified xsi:type="dcterms:W3CDTF">2024-01-05T19:47:53Z</dcterms:modified>
</cp:coreProperties>
</file>